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32" r:id="rId5"/>
  </p:sldMasterIdLst>
  <p:notesMasterIdLst>
    <p:notesMasterId r:id="rId18"/>
  </p:notesMasterIdLst>
  <p:handoutMasterIdLst>
    <p:handoutMasterId r:id="rId19"/>
  </p:handoutMasterIdLst>
  <p:sldIdLst>
    <p:sldId id="434" r:id="rId6"/>
    <p:sldId id="440" r:id="rId7"/>
    <p:sldId id="441" r:id="rId8"/>
    <p:sldId id="442" r:id="rId9"/>
    <p:sldId id="443" r:id="rId10"/>
    <p:sldId id="436" r:id="rId11"/>
    <p:sldId id="426" r:id="rId12"/>
    <p:sldId id="439" r:id="rId13"/>
    <p:sldId id="437" r:id="rId14"/>
    <p:sldId id="444" r:id="rId15"/>
    <p:sldId id="445" r:id="rId16"/>
    <p:sldId id="446" r:id="rId17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273C56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000099"/>
    <a:srgbClr val="DDDDDD"/>
    <a:srgbClr val="0000FF"/>
    <a:srgbClr val="FF9900"/>
    <a:srgbClr val="996600"/>
    <a:srgbClr val="CC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97" autoAdjust="0"/>
    <p:restoredTop sz="94670" autoAdjust="0"/>
  </p:normalViewPr>
  <p:slideViewPr>
    <p:cSldViewPr snapToGrid="0">
      <p:cViewPr varScale="1">
        <p:scale>
          <a:sx n="69" d="100"/>
          <a:sy n="69" d="100"/>
        </p:scale>
        <p:origin x="-16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768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4A951-6620-499B-AFB9-696C3597E04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39713-C7F2-4D99-905F-9096E025A52C}">
      <dgm:prSet phldrT="[Text]"/>
      <dgm:spPr/>
      <dgm:t>
        <a:bodyPr/>
        <a:lstStyle/>
        <a:p>
          <a:r>
            <a:rPr lang="en-US" dirty="0" smtClean="0"/>
            <a:t>Statutory Laws</a:t>
          </a:r>
          <a:endParaRPr lang="en-US" dirty="0"/>
        </a:p>
      </dgm:t>
    </dgm:pt>
    <dgm:pt modelId="{2D96DA01-74B9-4F00-B336-987B46D374EF}" type="parTrans" cxnId="{32A49814-A598-4188-B136-B05C58008580}">
      <dgm:prSet/>
      <dgm:spPr/>
      <dgm:t>
        <a:bodyPr/>
        <a:lstStyle/>
        <a:p>
          <a:endParaRPr lang="en-US"/>
        </a:p>
      </dgm:t>
    </dgm:pt>
    <dgm:pt modelId="{57470E00-6E64-443C-8E04-F538ECAD7FC0}" type="sibTrans" cxnId="{32A49814-A598-4188-B136-B05C58008580}">
      <dgm:prSet/>
      <dgm:spPr/>
      <dgm:t>
        <a:bodyPr/>
        <a:lstStyle/>
        <a:p>
          <a:endParaRPr lang="en-US"/>
        </a:p>
      </dgm:t>
    </dgm:pt>
    <dgm:pt modelId="{3E7B7CD7-DB88-40C7-8341-427CAD29EE47}">
      <dgm:prSet phldrT="[Text]"/>
      <dgm:spPr/>
      <dgm:t>
        <a:bodyPr/>
        <a:lstStyle/>
        <a:p>
          <a:r>
            <a:rPr lang="en-US" dirty="0" smtClean="0"/>
            <a:t>Administrative &amp; Common Law Precedents</a:t>
          </a:r>
          <a:endParaRPr lang="en-US" dirty="0"/>
        </a:p>
      </dgm:t>
    </dgm:pt>
    <dgm:pt modelId="{B6DBBFAB-1F40-4E24-B02A-097156401A49}" type="parTrans" cxnId="{732001A9-7C33-48CA-8D7A-01260CE27425}">
      <dgm:prSet/>
      <dgm:spPr/>
      <dgm:t>
        <a:bodyPr/>
        <a:lstStyle/>
        <a:p>
          <a:endParaRPr lang="en-US"/>
        </a:p>
      </dgm:t>
    </dgm:pt>
    <dgm:pt modelId="{A4B5A5FA-230B-4BCF-8E60-86D86521FBF6}" type="sibTrans" cxnId="{732001A9-7C33-48CA-8D7A-01260CE27425}">
      <dgm:prSet/>
      <dgm:spPr/>
      <dgm:t>
        <a:bodyPr/>
        <a:lstStyle/>
        <a:p>
          <a:endParaRPr lang="en-US"/>
        </a:p>
      </dgm:t>
    </dgm:pt>
    <dgm:pt modelId="{DCBDF8AF-ABE2-4626-B6BE-3330B6E35074}">
      <dgm:prSet phldrT="[Text]"/>
      <dgm:spPr/>
      <dgm:t>
        <a:bodyPr/>
        <a:lstStyle/>
        <a:p>
          <a:r>
            <a:rPr lang="en-US" dirty="0" smtClean="0"/>
            <a:t>Policies and </a:t>
          </a:r>
        </a:p>
        <a:p>
          <a:r>
            <a:rPr lang="en-US" dirty="0" smtClean="0"/>
            <a:t>Rules of Practice</a:t>
          </a:r>
          <a:endParaRPr lang="en-US" dirty="0"/>
        </a:p>
      </dgm:t>
    </dgm:pt>
    <dgm:pt modelId="{E3BB7049-A7F0-43D4-B0DE-3A766FA1432B}" type="parTrans" cxnId="{CF2EE050-A2EF-4E65-8765-6E30C8AD7E67}">
      <dgm:prSet/>
      <dgm:spPr/>
      <dgm:t>
        <a:bodyPr/>
        <a:lstStyle/>
        <a:p>
          <a:endParaRPr lang="en-US"/>
        </a:p>
      </dgm:t>
    </dgm:pt>
    <dgm:pt modelId="{8351D279-E591-4B1E-95E8-F46B9DA51156}" type="sibTrans" cxnId="{CF2EE050-A2EF-4E65-8765-6E30C8AD7E67}">
      <dgm:prSet/>
      <dgm:spPr/>
      <dgm:t>
        <a:bodyPr/>
        <a:lstStyle/>
        <a:p>
          <a:endParaRPr lang="en-US"/>
        </a:p>
      </dgm:t>
    </dgm:pt>
    <dgm:pt modelId="{FEB854FB-4162-4252-937C-4E3FA5CEC201}">
      <dgm:prSet phldrT="[Text]"/>
      <dgm:spPr/>
      <dgm:t>
        <a:bodyPr/>
        <a:lstStyle/>
        <a:p>
          <a:r>
            <a:rPr lang="en-US" dirty="0" smtClean="0"/>
            <a:t>International Treaties &amp; Organizations</a:t>
          </a:r>
          <a:endParaRPr lang="en-US" dirty="0"/>
        </a:p>
      </dgm:t>
    </dgm:pt>
    <dgm:pt modelId="{6C89FA0C-765F-4B2B-AFD3-5A50CFF092BB}" type="parTrans" cxnId="{BD064749-32A0-480E-8B96-AE47B870C633}">
      <dgm:prSet/>
      <dgm:spPr/>
      <dgm:t>
        <a:bodyPr/>
        <a:lstStyle/>
        <a:p>
          <a:endParaRPr lang="en-US"/>
        </a:p>
      </dgm:t>
    </dgm:pt>
    <dgm:pt modelId="{BC847877-A733-459A-918D-30A98D72D515}" type="sibTrans" cxnId="{BD064749-32A0-480E-8B96-AE47B870C633}">
      <dgm:prSet/>
      <dgm:spPr/>
      <dgm:t>
        <a:bodyPr/>
        <a:lstStyle/>
        <a:p>
          <a:endParaRPr lang="en-US"/>
        </a:p>
      </dgm:t>
    </dgm:pt>
    <dgm:pt modelId="{10B12E0D-6DBD-4645-BF90-1755EB4EB62A}">
      <dgm:prSet phldrT="[Text]"/>
      <dgm:spPr/>
      <dgm:t>
        <a:bodyPr/>
        <a:lstStyle/>
        <a:p>
          <a:r>
            <a:rPr lang="en-US" dirty="0" smtClean="0"/>
            <a:t>Seeking common </a:t>
          </a:r>
          <a:r>
            <a:rPr lang="en-US" dirty="0" smtClean="0"/>
            <a:t>ground in a </a:t>
          </a:r>
          <a:r>
            <a:rPr lang="en-US" dirty="0" smtClean="0"/>
            <a:t>worldwide IP community.</a:t>
          </a:r>
          <a:endParaRPr lang="en-US" dirty="0"/>
        </a:p>
      </dgm:t>
    </dgm:pt>
    <dgm:pt modelId="{108D512C-D5F2-4D71-A4CF-E2468B547B25}" type="parTrans" cxnId="{291F0A41-17CB-493F-BD09-DB461D55B335}">
      <dgm:prSet/>
      <dgm:spPr/>
      <dgm:t>
        <a:bodyPr/>
        <a:lstStyle/>
        <a:p>
          <a:endParaRPr lang="en-US"/>
        </a:p>
      </dgm:t>
    </dgm:pt>
    <dgm:pt modelId="{F5306976-FBFD-4852-8311-BB4EFFED225E}" type="sibTrans" cxnId="{291F0A41-17CB-493F-BD09-DB461D55B335}">
      <dgm:prSet/>
      <dgm:spPr/>
      <dgm:t>
        <a:bodyPr/>
        <a:lstStyle/>
        <a:p>
          <a:endParaRPr lang="en-US"/>
        </a:p>
      </dgm:t>
    </dgm:pt>
    <dgm:pt modelId="{AA1A1103-68DE-4007-8DE4-8D052D4D1C4B}" type="pres">
      <dgm:prSet presAssocID="{A1D4A951-6620-499B-AFB9-696C3597E04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1D8EF2B-D521-49DF-A33B-39B6ECA2A671}" type="pres">
      <dgm:prSet presAssocID="{A1D4A951-6620-499B-AFB9-696C3597E04E}" presName="arrowNode" presStyleLbl="node1" presStyleIdx="0" presStyleCnt="1"/>
      <dgm:spPr>
        <a:solidFill>
          <a:schemeClr val="accent3">
            <a:lumMod val="65000"/>
          </a:schemeClr>
        </a:solidFill>
      </dgm:spPr>
    </dgm:pt>
    <dgm:pt modelId="{47CAB645-4914-4AF9-BBFE-C8B311B723EF}" type="pres">
      <dgm:prSet presAssocID="{63A39713-C7F2-4D99-905F-9096E025A52C}" presName="txNode1" presStyleLbl="revTx" presStyleIdx="0" presStyleCnt="5" custScaleX="15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76885-FEB0-4109-9E51-D594AAE1D6F2}" type="pres">
      <dgm:prSet presAssocID="{3E7B7CD7-DB88-40C7-8341-427CAD29EE47}" presName="txNode2" presStyleLbl="revTx" presStyleIdx="1" presStyleCnt="5" custScaleX="151001" custLinFactNeighborX="19272" custLinFactNeighborY="-1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B5F36-880A-4192-9B6D-C1E4A83D5BED}" type="pres">
      <dgm:prSet presAssocID="{A4B5A5FA-230B-4BCF-8E60-86D86521FBF6}" presName="dotNode2" presStyleCnt="0"/>
      <dgm:spPr/>
    </dgm:pt>
    <dgm:pt modelId="{49B3DC45-799D-4943-B6E7-094CF1BB160D}" type="pres">
      <dgm:prSet presAssocID="{A4B5A5FA-230B-4BCF-8E60-86D86521FBF6}" presName="dotRepeatNode" presStyleLbl="fgShp" presStyleIdx="0" presStyleCnt="3"/>
      <dgm:spPr/>
      <dgm:t>
        <a:bodyPr/>
        <a:lstStyle/>
        <a:p>
          <a:endParaRPr lang="en-US"/>
        </a:p>
      </dgm:t>
    </dgm:pt>
    <dgm:pt modelId="{09293E47-1532-4111-A373-BB5B35D87DE4}" type="pres">
      <dgm:prSet presAssocID="{DCBDF8AF-ABE2-4626-B6BE-3330B6E35074}" presName="txNode3" presStyleLbl="revTx" presStyleIdx="2" presStyleCnt="5" custScaleX="108041" custScaleY="130710" custLinFactNeighborX="-6170" custLinFactNeighborY="28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DC61-E282-4420-B72C-2D9496DB01EC}" type="pres">
      <dgm:prSet presAssocID="{8351D279-E591-4B1E-95E8-F46B9DA51156}" presName="dotNode3" presStyleCnt="0"/>
      <dgm:spPr/>
    </dgm:pt>
    <dgm:pt modelId="{240C5394-1A27-4240-BD3A-A5BE7C4A8C8E}" type="pres">
      <dgm:prSet presAssocID="{8351D279-E591-4B1E-95E8-F46B9DA51156}" presName="dotRepeatNode" presStyleLbl="fgShp" presStyleIdx="1" presStyleCnt="3"/>
      <dgm:spPr/>
      <dgm:t>
        <a:bodyPr/>
        <a:lstStyle/>
        <a:p>
          <a:endParaRPr lang="en-US"/>
        </a:p>
      </dgm:t>
    </dgm:pt>
    <dgm:pt modelId="{46F694E0-4437-4561-921A-C68D4AD0B18C}" type="pres">
      <dgm:prSet presAssocID="{FEB854FB-4162-4252-937C-4E3FA5CEC201}" presName="txNode4" presStyleLbl="revTx" presStyleIdx="3" presStyleCnt="5" custScaleX="225811" custLinFactNeighborX="53798" custLinFactNeighborY="-9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DF28C-F435-4CE1-B790-31F9FBB9B4C9}" type="pres">
      <dgm:prSet presAssocID="{BC847877-A733-459A-918D-30A98D72D515}" presName="dotNode4" presStyleCnt="0"/>
      <dgm:spPr/>
    </dgm:pt>
    <dgm:pt modelId="{BF9BEC82-8305-4ECA-B361-A067C18D255B}" type="pres">
      <dgm:prSet presAssocID="{BC847877-A733-459A-918D-30A98D72D515}" presName="dotRepeatNode" presStyleLbl="fgShp" presStyleIdx="2" presStyleCnt="3"/>
      <dgm:spPr/>
      <dgm:t>
        <a:bodyPr/>
        <a:lstStyle/>
        <a:p>
          <a:endParaRPr lang="en-US"/>
        </a:p>
      </dgm:t>
    </dgm:pt>
    <dgm:pt modelId="{6A19A980-F497-4C42-984D-82826A9F4FAB}" type="pres">
      <dgm:prSet presAssocID="{10B12E0D-6DBD-4645-BF90-1755EB4EB62A}" presName="txNode5" presStyleLbl="revTx" presStyleIdx="4" presStyleCnt="5" custScaleX="24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EFAFE-3003-4A1A-B929-43DF0C86D7B1}" type="presOf" srcId="{BC847877-A733-459A-918D-30A98D72D515}" destId="{BF9BEC82-8305-4ECA-B361-A067C18D255B}" srcOrd="0" destOrd="0" presId="urn:microsoft.com/office/officeart/2009/3/layout/DescendingProcess"/>
    <dgm:cxn modelId="{732001A9-7C33-48CA-8D7A-01260CE27425}" srcId="{A1D4A951-6620-499B-AFB9-696C3597E04E}" destId="{3E7B7CD7-DB88-40C7-8341-427CAD29EE47}" srcOrd="1" destOrd="0" parTransId="{B6DBBFAB-1F40-4E24-B02A-097156401A49}" sibTransId="{A4B5A5FA-230B-4BCF-8E60-86D86521FBF6}"/>
    <dgm:cxn modelId="{7220C6D1-589D-4FB0-B8FD-23F3AEF9551C}" type="presOf" srcId="{10B12E0D-6DBD-4645-BF90-1755EB4EB62A}" destId="{6A19A980-F497-4C42-984D-82826A9F4FAB}" srcOrd="0" destOrd="0" presId="urn:microsoft.com/office/officeart/2009/3/layout/DescendingProcess"/>
    <dgm:cxn modelId="{425700DC-356B-4E3D-9CA1-5921EC8804F8}" type="presOf" srcId="{DCBDF8AF-ABE2-4626-B6BE-3330B6E35074}" destId="{09293E47-1532-4111-A373-BB5B35D87DE4}" srcOrd="0" destOrd="0" presId="urn:microsoft.com/office/officeart/2009/3/layout/DescendingProcess"/>
    <dgm:cxn modelId="{B75215F9-5666-403C-ABEC-F1ED7200D903}" type="presOf" srcId="{A4B5A5FA-230B-4BCF-8E60-86D86521FBF6}" destId="{49B3DC45-799D-4943-B6E7-094CF1BB160D}" srcOrd="0" destOrd="0" presId="urn:microsoft.com/office/officeart/2009/3/layout/DescendingProcess"/>
    <dgm:cxn modelId="{082C5346-5620-43C7-B242-2EA2018658DC}" type="presOf" srcId="{3E7B7CD7-DB88-40C7-8341-427CAD29EE47}" destId="{C9476885-FEB0-4109-9E51-D594AAE1D6F2}" srcOrd="0" destOrd="0" presId="urn:microsoft.com/office/officeart/2009/3/layout/DescendingProcess"/>
    <dgm:cxn modelId="{32A49814-A598-4188-B136-B05C58008580}" srcId="{A1D4A951-6620-499B-AFB9-696C3597E04E}" destId="{63A39713-C7F2-4D99-905F-9096E025A52C}" srcOrd="0" destOrd="0" parTransId="{2D96DA01-74B9-4F00-B336-987B46D374EF}" sibTransId="{57470E00-6E64-443C-8E04-F538ECAD7FC0}"/>
    <dgm:cxn modelId="{CAC041BE-5980-4C2A-9C9B-84ABA6D343A7}" type="presOf" srcId="{8351D279-E591-4B1E-95E8-F46B9DA51156}" destId="{240C5394-1A27-4240-BD3A-A5BE7C4A8C8E}" srcOrd="0" destOrd="0" presId="urn:microsoft.com/office/officeart/2009/3/layout/DescendingProcess"/>
    <dgm:cxn modelId="{CF2EE050-A2EF-4E65-8765-6E30C8AD7E67}" srcId="{A1D4A951-6620-499B-AFB9-696C3597E04E}" destId="{DCBDF8AF-ABE2-4626-B6BE-3330B6E35074}" srcOrd="2" destOrd="0" parTransId="{E3BB7049-A7F0-43D4-B0DE-3A766FA1432B}" sibTransId="{8351D279-E591-4B1E-95E8-F46B9DA51156}"/>
    <dgm:cxn modelId="{6849FDBA-0701-4B9B-8931-D47AF800D81E}" type="presOf" srcId="{A1D4A951-6620-499B-AFB9-696C3597E04E}" destId="{AA1A1103-68DE-4007-8DE4-8D052D4D1C4B}" srcOrd="0" destOrd="0" presId="urn:microsoft.com/office/officeart/2009/3/layout/DescendingProcess"/>
    <dgm:cxn modelId="{C3CD4F03-5FB0-46A8-B0BC-1ABF0FA54610}" type="presOf" srcId="{63A39713-C7F2-4D99-905F-9096E025A52C}" destId="{47CAB645-4914-4AF9-BBFE-C8B311B723EF}" srcOrd="0" destOrd="0" presId="urn:microsoft.com/office/officeart/2009/3/layout/DescendingProcess"/>
    <dgm:cxn modelId="{BD064749-32A0-480E-8B96-AE47B870C633}" srcId="{A1D4A951-6620-499B-AFB9-696C3597E04E}" destId="{FEB854FB-4162-4252-937C-4E3FA5CEC201}" srcOrd="3" destOrd="0" parTransId="{6C89FA0C-765F-4B2B-AFD3-5A50CFF092BB}" sibTransId="{BC847877-A733-459A-918D-30A98D72D515}"/>
    <dgm:cxn modelId="{A1B07720-02FB-495C-828A-5A9C60E5FD19}" type="presOf" srcId="{FEB854FB-4162-4252-937C-4E3FA5CEC201}" destId="{46F694E0-4437-4561-921A-C68D4AD0B18C}" srcOrd="0" destOrd="0" presId="urn:microsoft.com/office/officeart/2009/3/layout/DescendingProcess"/>
    <dgm:cxn modelId="{291F0A41-17CB-493F-BD09-DB461D55B335}" srcId="{A1D4A951-6620-499B-AFB9-696C3597E04E}" destId="{10B12E0D-6DBD-4645-BF90-1755EB4EB62A}" srcOrd="4" destOrd="0" parTransId="{108D512C-D5F2-4D71-A4CF-E2468B547B25}" sibTransId="{F5306976-FBFD-4852-8311-BB4EFFED225E}"/>
    <dgm:cxn modelId="{11EDE9D2-98BB-4E64-B273-484A74B298A1}" type="presParOf" srcId="{AA1A1103-68DE-4007-8DE4-8D052D4D1C4B}" destId="{11D8EF2B-D521-49DF-A33B-39B6ECA2A671}" srcOrd="0" destOrd="0" presId="urn:microsoft.com/office/officeart/2009/3/layout/DescendingProcess"/>
    <dgm:cxn modelId="{E97C1A8B-C789-4E06-9AD5-C9F16664663F}" type="presParOf" srcId="{AA1A1103-68DE-4007-8DE4-8D052D4D1C4B}" destId="{47CAB645-4914-4AF9-BBFE-C8B311B723EF}" srcOrd="1" destOrd="0" presId="urn:microsoft.com/office/officeart/2009/3/layout/DescendingProcess"/>
    <dgm:cxn modelId="{21807E82-5C9D-43F0-90A2-905A83F68C0E}" type="presParOf" srcId="{AA1A1103-68DE-4007-8DE4-8D052D4D1C4B}" destId="{C9476885-FEB0-4109-9E51-D594AAE1D6F2}" srcOrd="2" destOrd="0" presId="urn:microsoft.com/office/officeart/2009/3/layout/DescendingProcess"/>
    <dgm:cxn modelId="{B56571C9-CBEE-44D9-B07F-A9E1E4C2A355}" type="presParOf" srcId="{AA1A1103-68DE-4007-8DE4-8D052D4D1C4B}" destId="{4E4B5F36-880A-4192-9B6D-C1E4A83D5BED}" srcOrd="3" destOrd="0" presId="urn:microsoft.com/office/officeart/2009/3/layout/DescendingProcess"/>
    <dgm:cxn modelId="{F3D33133-E6D5-4A13-9E73-7DFC3A108504}" type="presParOf" srcId="{4E4B5F36-880A-4192-9B6D-C1E4A83D5BED}" destId="{49B3DC45-799D-4943-B6E7-094CF1BB160D}" srcOrd="0" destOrd="0" presId="urn:microsoft.com/office/officeart/2009/3/layout/DescendingProcess"/>
    <dgm:cxn modelId="{0E1B54E7-A8B3-4D27-BAF5-A85C1211DD7D}" type="presParOf" srcId="{AA1A1103-68DE-4007-8DE4-8D052D4D1C4B}" destId="{09293E47-1532-4111-A373-BB5B35D87DE4}" srcOrd="4" destOrd="0" presId="urn:microsoft.com/office/officeart/2009/3/layout/DescendingProcess"/>
    <dgm:cxn modelId="{E6E37F32-8D07-4E6A-97FC-2A8E28A65DE9}" type="presParOf" srcId="{AA1A1103-68DE-4007-8DE4-8D052D4D1C4B}" destId="{6674DC61-E282-4420-B72C-2D9496DB01EC}" srcOrd="5" destOrd="0" presId="urn:microsoft.com/office/officeart/2009/3/layout/DescendingProcess"/>
    <dgm:cxn modelId="{F97D8DCC-70E6-497B-8E64-5D1336FB037A}" type="presParOf" srcId="{6674DC61-E282-4420-B72C-2D9496DB01EC}" destId="{240C5394-1A27-4240-BD3A-A5BE7C4A8C8E}" srcOrd="0" destOrd="0" presId="urn:microsoft.com/office/officeart/2009/3/layout/DescendingProcess"/>
    <dgm:cxn modelId="{A70165F0-65ED-432D-923C-DAF4B0372882}" type="presParOf" srcId="{AA1A1103-68DE-4007-8DE4-8D052D4D1C4B}" destId="{46F694E0-4437-4561-921A-C68D4AD0B18C}" srcOrd="6" destOrd="0" presId="urn:microsoft.com/office/officeart/2009/3/layout/DescendingProcess"/>
    <dgm:cxn modelId="{614CF0A1-0FF3-4D8C-A637-644D83211544}" type="presParOf" srcId="{AA1A1103-68DE-4007-8DE4-8D052D4D1C4B}" destId="{23DDF28C-F435-4CE1-B790-31F9FBB9B4C9}" srcOrd="7" destOrd="0" presId="urn:microsoft.com/office/officeart/2009/3/layout/DescendingProcess"/>
    <dgm:cxn modelId="{3FB2FC56-129D-4A2C-9035-BA013EFFEC85}" type="presParOf" srcId="{23DDF28C-F435-4CE1-B790-31F9FBB9B4C9}" destId="{BF9BEC82-8305-4ECA-B361-A067C18D255B}" srcOrd="0" destOrd="0" presId="urn:microsoft.com/office/officeart/2009/3/layout/DescendingProcess"/>
    <dgm:cxn modelId="{B0B3D491-21C5-4ABB-AF53-1DB08D72260A}" type="presParOf" srcId="{AA1A1103-68DE-4007-8DE4-8D052D4D1C4B}" destId="{6A19A980-F497-4C42-984D-82826A9F4FA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EF2B-D521-49DF-A33B-39B6ECA2A671}">
      <dsp:nvSpPr>
        <dsp:cNvPr id="0" name=""/>
        <dsp:cNvSpPr/>
      </dsp:nvSpPr>
      <dsp:spPr>
        <a:xfrm rot="4396374">
          <a:off x="1263072" y="818812"/>
          <a:ext cx="3552139" cy="247717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3DC45-799D-4943-B6E7-094CF1BB160D}">
      <dsp:nvSpPr>
        <dsp:cNvPr id="0" name=""/>
        <dsp:cNvSpPr/>
      </dsp:nvSpPr>
      <dsp:spPr>
        <a:xfrm>
          <a:off x="2593715" y="1142268"/>
          <a:ext cx="89702" cy="897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C5394-1A27-4240-BD3A-A5BE7C4A8C8E}">
      <dsp:nvSpPr>
        <dsp:cNvPr id="0" name=""/>
        <dsp:cNvSpPr/>
      </dsp:nvSpPr>
      <dsp:spPr>
        <a:xfrm>
          <a:off x="3207931" y="1637690"/>
          <a:ext cx="89702" cy="897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BEC82-8305-4ECA-B361-A067C18D255B}">
      <dsp:nvSpPr>
        <dsp:cNvPr id="0" name=""/>
        <dsp:cNvSpPr/>
      </dsp:nvSpPr>
      <dsp:spPr>
        <a:xfrm>
          <a:off x="3668254" y="2217054"/>
          <a:ext cx="89702" cy="897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B645-4914-4AF9-BBFE-C8B311B723EF}">
      <dsp:nvSpPr>
        <dsp:cNvPr id="0" name=""/>
        <dsp:cNvSpPr/>
      </dsp:nvSpPr>
      <dsp:spPr>
        <a:xfrm>
          <a:off x="581832" y="0"/>
          <a:ext cx="2560953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Statutory Laws</a:t>
          </a:r>
          <a:endParaRPr lang="en-US" sz="2000" kern="1200" dirty="0"/>
        </a:p>
      </dsp:txBody>
      <dsp:txXfrm>
        <a:off x="581832" y="0"/>
        <a:ext cx="2560953" cy="658368"/>
      </dsp:txXfrm>
    </dsp:sp>
    <dsp:sp modelId="{C9476885-FEB0-4109-9E51-D594AAE1D6F2}">
      <dsp:nvSpPr>
        <dsp:cNvPr id="0" name=""/>
        <dsp:cNvSpPr/>
      </dsp:nvSpPr>
      <dsp:spPr>
        <a:xfrm>
          <a:off x="2954800" y="737862"/>
          <a:ext cx="3690753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Administrative &amp; Common Law Precedents</a:t>
          </a:r>
          <a:endParaRPr lang="en-US" sz="1900" kern="1200" dirty="0"/>
        </a:p>
      </dsp:txBody>
      <dsp:txXfrm>
        <a:off x="2954800" y="737862"/>
        <a:ext cx="3690753" cy="658368"/>
      </dsp:txXfrm>
    </dsp:sp>
    <dsp:sp modelId="{09293E47-1532-4111-A373-BB5B35D87DE4}">
      <dsp:nvSpPr>
        <dsp:cNvPr id="0" name=""/>
        <dsp:cNvSpPr/>
      </dsp:nvSpPr>
      <dsp:spPr>
        <a:xfrm>
          <a:off x="826610" y="1436996"/>
          <a:ext cx="2102802" cy="86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Policies and 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Rules of Practice</a:t>
          </a:r>
          <a:endParaRPr lang="en-US" sz="1900" kern="1200" dirty="0"/>
        </a:p>
      </dsp:txBody>
      <dsp:txXfrm>
        <a:off x="826610" y="1436996"/>
        <a:ext cx="2102802" cy="860552"/>
      </dsp:txXfrm>
    </dsp:sp>
    <dsp:sp modelId="{46F694E0-4437-4561-921A-C68D4AD0B18C}">
      <dsp:nvSpPr>
        <dsp:cNvPr id="0" name=""/>
        <dsp:cNvSpPr/>
      </dsp:nvSpPr>
      <dsp:spPr>
        <a:xfrm>
          <a:off x="3921519" y="1868069"/>
          <a:ext cx="3372876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International Treaties &amp; Organizations</a:t>
          </a:r>
          <a:endParaRPr lang="en-US" sz="1800" kern="1200" dirty="0"/>
        </a:p>
      </dsp:txBody>
      <dsp:txXfrm>
        <a:off x="3921519" y="1868069"/>
        <a:ext cx="3372876" cy="658368"/>
      </dsp:txXfrm>
    </dsp:sp>
    <dsp:sp modelId="{6A19A980-F497-4C42-984D-82826A9F4FAB}">
      <dsp:nvSpPr>
        <dsp:cNvPr id="0" name=""/>
        <dsp:cNvSpPr/>
      </dsp:nvSpPr>
      <dsp:spPr>
        <a:xfrm>
          <a:off x="1648748" y="3456432"/>
          <a:ext cx="5541818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Seeking common </a:t>
          </a:r>
          <a:r>
            <a:rPr lang="en-US" sz="1700" kern="1200" dirty="0" smtClean="0"/>
            <a:t>ground in a </a:t>
          </a:r>
          <a:r>
            <a:rPr lang="en-US" sz="1700" kern="1200" dirty="0" smtClean="0"/>
            <a:t>worldwide IP community.</a:t>
          </a:r>
          <a:endParaRPr lang="en-US" sz="1700" kern="1200" dirty="0"/>
        </a:p>
      </dsp:txBody>
      <dsp:txXfrm>
        <a:off x="1648748" y="3456432"/>
        <a:ext cx="5541818" cy="658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b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b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b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b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E5ADA494-48F9-4B56-81E9-3F8D82C5C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9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9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A848203-2275-4F89-A3E2-A42E0A65B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C200-2C52-AD45-908E-82872E26AC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8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189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38269" indent="-283950" defTabSz="940189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35799" indent="-227160" defTabSz="940189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590119" indent="-227160" defTabSz="940189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44438" indent="-227160" defTabSz="940189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498758" indent="-227160" defTabSz="940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53078" indent="-227160" defTabSz="940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07397" indent="-227160" defTabSz="940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61717" indent="-227160" defTabSz="94018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DFA7C792-4774-487C-B9F4-2F1E94ECAE1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48203-2275-4F89-A3E2-A42E0A65BF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48203-2275-4F89-A3E2-A42E0A65BF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48203-2275-4F89-A3E2-A42E0A65BF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48203-2275-4F89-A3E2-A42E0A65BF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rgbClr val="273C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1C985642-BC9B-4247-A52F-31C740F3A00B}" type="datetime1">
              <a:rPr lang="en-US"/>
              <a:pPr>
                <a:defRPr/>
              </a:pPr>
              <a:t>05-Dec-13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16" anchor="t"/>
          <a:lstStyle>
            <a:lvl1pPr>
              <a:defRPr sz="1400"/>
            </a:lvl1pPr>
          </a:lstStyle>
          <a:p>
            <a:pPr>
              <a:defRPr/>
            </a:pPr>
            <a:fld id="{799092F0-D87A-4736-A724-65C799D32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88182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722DF-8239-4A81-AD2B-4661E2857640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238C-1548-4EA6-96D6-8BC11DAEA329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152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A7BC-E7F9-4EE4-9811-8A5E047AF1C0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AE56-9348-404B-8D80-6FDAB2A1C440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82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7718-06A1-4AC9-957F-E80D64A56937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9382-B53B-4A42-AD60-08F219430B89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160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C163-80D6-49D3-9FCB-2DE3509B0041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8CEA-612D-4D1F-9235-B6C8CCBDDC5E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83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5E982-6ACD-476A-A38B-80D19E23B62C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880E-20BC-41F3-90A2-4D106C7EBD1B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0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6E8D-B786-4530-B4C5-EB8C66BB0C0E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D698-BE31-40FF-A62E-F90185DA5B6A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24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D612-3D4A-44A3-86BB-EF3D070B4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5991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1215-251D-4A40-9B89-3AA18C354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71550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5557-48E0-40D7-A118-F2359BFDF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1897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pPr>
              <a:defRPr/>
            </a:pPr>
            <a:fld id="{D9A8562A-BD31-4FD2-8918-DEAB686D0ADB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accent1"/>
                </a:solidFill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pPr>
              <a:defRPr/>
            </a:pPr>
            <a:fld id="{66BFAA7A-E7DB-4805-A2A4-259EFC2454AD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078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5EE1-A0AD-496C-94B8-35029296CB48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4D178-2818-4CEA-BE0F-16044D8E7DF1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9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CB21-E240-4137-8186-4AC2B95EBCE6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FB00-5356-4F5A-AB99-C63B6281EDCE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994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3E77-96B7-4638-B29D-BDE4C8E65E47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4D1-763D-4A0D-A960-54F23BE8B369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44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CEA6-0C42-4407-906D-8AA8D46C32D5}" type="datetimeFigureOut">
              <a:rPr lang="en-US">
                <a:solidFill>
                  <a:srgbClr val="273C56"/>
                </a:solidFill>
              </a:rPr>
              <a:pPr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D590-6F56-4324-A49A-6FD061E6163F}" type="slidenum">
              <a:rPr lang="en-US">
                <a:solidFill>
                  <a:srgbClr val="273C5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025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91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D12ED54-C1E7-49F9-B753-E9D6806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8" r:id="rId2"/>
    <p:sldLayoutId id="2147483729" r:id="rId3"/>
    <p:sldLayoutId id="2147483730" r:id="rId4"/>
  </p:sldLayoutIdLst>
  <p:transition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73C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73C5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73C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73C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73C5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3C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3C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3C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3C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6F482A45-82ED-4A3F-95FA-CD508FF1CF43}" type="datetimeFigureOut">
              <a:rPr lang="en-US">
                <a:solidFill>
                  <a:srgbClr val="273C56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05-Dec-13</a:t>
            </a:fld>
            <a:r>
              <a:rPr lang="en-US" dirty="0">
                <a:solidFill>
                  <a:srgbClr val="273C56"/>
                </a:solidFill>
              </a:rPr>
              <a:t>9/12/2011</a:t>
            </a: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0B21838E-8BA1-4804-ABFA-8BF3D36927D3}" type="slidenum">
              <a:rPr lang="en-US">
                <a:solidFill>
                  <a:srgbClr val="273C56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535" y="845288"/>
            <a:ext cx="8686800" cy="2286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273C56"/>
                </a:solidFill>
                <a:cs typeface="+mj-cs"/>
              </a:rPr>
              <a:t/>
            </a:r>
            <a:br>
              <a:rPr lang="en-US" sz="3200" b="1" dirty="0">
                <a:solidFill>
                  <a:srgbClr val="273C56"/>
                </a:solidFill>
                <a:cs typeface="+mj-cs"/>
              </a:rPr>
            </a:br>
            <a:r>
              <a:rPr lang="en-US" sz="4400" b="1" dirty="0" smtClean="0">
                <a:solidFill>
                  <a:srgbClr val="273C56"/>
                </a:solidFill>
                <a:cs typeface="+mj-cs"/>
              </a:rPr>
              <a:t>Harmonization!</a:t>
            </a:r>
            <a:r>
              <a:rPr lang="en-US" sz="4000" b="1" dirty="0" smtClean="0">
                <a:solidFill>
                  <a:srgbClr val="273C56"/>
                </a:solidFill>
                <a:cs typeface="+mj-cs"/>
              </a:rPr>
              <a:t/>
            </a:r>
            <a:br>
              <a:rPr lang="en-US" sz="4000" b="1" dirty="0" smtClean="0">
                <a:solidFill>
                  <a:srgbClr val="273C56"/>
                </a:solidFill>
                <a:cs typeface="+mj-cs"/>
              </a:rPr>
            </a:br>
            <a:r>
              <a:rPr lang="en-US" sz="4000" b="1" dirty="0" smtClean="0">
                <a:solidFill>
                  <a:srgbClr val="273C56"/>
                </a:solidFill>
                <a:cs typeface="+mj-cs"/>
              </a:rPr>
              <a:t/>
            </a:r>
            <a:br>
              <a:rPr lang="en-US" sz="4000" b="1" dirty="0" smtClean="0">
                <a:solidFill>
                  <a:srgbClr val="273C56"/>
                </a:solidFill>
                <a:cs typeface="+mj-cs"/>
              </a:rPr>
            </a:br>
            <a:r>
              <a:rPr lang="en-US" sz="3100" dirty="0" smtClean="0">
                <a:solidFill>
                  <a:srgbClr val="273C56"/>
                </a:solidFill>
              </a:rPr>
              <a:t>Biotech/Chemical/Pharmaceutical Customer Partnership Meeting</a:t>
            </a:r>
            <a:br>
              <a:rPr lang="en-US" sz="3100" dirty="0" smtClean="0">
                <a:solidFill>
                  <a:srgbClr val="273C56"/>
                </a:solidFill>
              </a:rPr>
            </a:br>
            <a:r>
              <a:rPr lang="en-US" sz="3100" dirty="0" smtClean="0">
                <a:solidFill>
                  <a:srgbClr val="273C56"/>
                </a:solidFill>
              </a:rPr>
              <a:t/>
            </a:r>
            <a:br>
              <a:rPr lang="en-US" sz="3100" dirty="0" smtClean="0">
                <a:solidFill>
                  <a:srgbClr val="273C56"/>
                </a:solidFill>
              </a:rPr>
            </a:br>
            <a:r>
              <a:rPr lang="en-US" sz="3100" dirty="0" smtClean="0">
                <a:solidFill>
                  <a:srgbClr val="273C56"/>
                </a:solidFill>
              </a:rPr>
              <a:t>December 9, 2013</a:t>
            </a:r>
            <a:endParaRPr lang="en-US" sz="3100" dirty="0">
              <a:solidFill>
                <a:srgbClr val="273C56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C6F6-B818-194D-8D6F-587D6EA7A7A9}" type="slidenum">
              <a:rPr lang="en-US" smtClean="0">
                <a:solidFill>
                  <a:srgbClr val="273C56"/>
                </a:solidFill>
              </a:rPr>
              <a:pPr/>
              <a:t>1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83180" y="3870959"/>
            <a:ext cx="655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accent1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Mark R. Powell</a:t>
            </a:r>
            <a:endParaRPr lang="en-US" sz="2000" dirty="0">
              <a:solidFill>
                <a:srgbClr val="FFFFFF"/>
              </a:solidFill>
              <a:cs typeface="+mn-cs"/>
            </a:endParaRPr>
          </a:p>
          <a:p>
            <a:pPr algn="l" eaLnBrk="1" hangingPunct="1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Special Advisor to the Commissioner for Patents on International Patent Cooperation</a:t>
            </a:r>
            <a:endParaRPr lang="en-US" sz="20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99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Harmonization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69342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3447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Legal Harmonization: Examples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6437" y="1629942"/>
            <a:ext cx="8046720" cy="4114800"/>
          </a:xfrm>
        </p:spPr>
        <p:txBody>
          <a:bodyPr/>
          <a:lstStyle/>
          <a:p>
            <a:pPr marL="401638" indent="0" eaLnBrk="1" hangingPunct="1">
              <a:buNone/>
            </a:pPr>
            <a:r>
              <a:rPr lang="en-US" b="1" dirty="0" smtClean="0"/>
              <a:t>America Invents Act (AIA)</a:t>
            </a:r>
            <a:r>
              <a:rPr lang="en-US" dirty="0" smtClean="0"/>
              <a:t> </a:t>
            </a:r>
            <a:endParaRPr lang="en-US" dirty="0" smtClean="0"/>
          </a:p>
          <a:p>
            <a:pPr marL="744538" eaLnBrk="1" hangingPunct="1"/>
            <a:r>
              <a:rPr lang="en-US" dirty="0" smtClean="0"/>
              <a:t>First-inventor-to-File</a:t>
            </a:r>
            <a:endParaRPr lang="en-US" dirty="0" smtClean="0"/>
          </a:p>
          <a:p>
            <a:pPr marL="744538" eaLnBrk="1" hangingPunct="1"/>
            <a:r>
              <a:rPr lang="en-US" dirty="0" smtClean="0"/>
              <a:t>Grace Period (</a:t>
            </a:r>
            <a:r>
              <a:rPr lang="en-US" dirty="0" smtClean="0"/>
              <a:t>regarding </a:t>
            </a:r>
            <a:r>
              <a:rPr lang="en-US" dirty="0" smtClean="0"/>
              <a:t>prior art)</a:t>
            </a:r>
            <a:endParaRPr lang="en-US" dirty="0" smtClean="0"/>
          </a:p>
          <a:p>
            <a:pPr marL="744538" eaLnBrk="1" hangingPunct="1"/>
            <a:r>
              <a:rPr lang="en-US" dirty="0" smtClean="0"/>
              <a:t>Third party prior art submission</a:t>
            </a:r>
          </a:p>
          <a:p>
            <a:pPr marL="744538" eaLnBrk="1" hangingPunct="1"/>
            <a:r>
              <a:rPr lang="en-US" dirty="0" smtClean="0"/>
              <a:t>Post-grant procedures</a:t>
            </a:r>
          </a:p>
          <a:p>
            <a:pPr marL="744538" eaLnBrk="1" hangingPunct="1"/>
            <a:r>
              <a:rPr lang="en-US" dirty="0" smtClean="0"/>
              <a:t>Three-tier fee structure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BE87CB-D042-448C-8180-EACDDC24DB2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Legal Harmonization: Examples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6437" y="1629942"/>
            <a:ext cx="8046720" cy="4114800"/>
          </a:xfrm>
        </p:spPr>
        <p:txBody>
          <a:bodyPr/>
          <a:lstStyle/>
          <a:p>
            <a:pPr marL="401638" indent="0" eaLnBrk="1" hangingPunct="1">
              <a:buNone/>
            </a:pPr>
            <a:r>
              <a:rPr lang="en-US" b="1" dirty="0" smtClean="0"/>
              <a:t>Patent Law Treaties Implementation Act</a:t>
            </a:r>
            <a:endParaRPr lang="en-US" b="1" dirty="0" smtClean="0"/>
          </a:p>
          <a:p>
            <a:pPr marL="744538" eaLnBrk="1" hangingPunct="1"/>
            <a:r>
              <a:rPr lang="en-US" dirty="0" smtClean="0"/>
              <a:t>Title 1 - Hague agreement on registration of industrial designs</a:t>
            </a:r>
          </a:p>
          <a:p>
            <a:pPr marL="744538" eaLnBrk="1" hangingPunct="1"/>
            <a:r>
              <a:rPr lang="en-US" dirty="0" smtClean="0"/>
              <a:t>Title 2 – Patent Law Treaty implementation</a:t>
            </a:r>
            <a:endParaRPr lang="en-US" dirty="0" smtClean="0"/>
          </a:p>
          <a:p>
            <a:pPr marL="744538" eaLnBrk="1" hangingPunct="1"/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b="1" dirty="0" smtClean="0"/>
              <a:t>U.S. Trade Negotiations (underway)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Trans-Pacific Partnership (TPP)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Transatlantic Trade &amp; Investment Partnership (TTIP)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BE87CB-D042-448C-8180-EACDDC24DB2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3 Facets:</a:t>
            </a:r>
          </a:p>
          <a:p>
            <a:pPr marL="0" indent="0">
              <a:buNone/>
            </a:pPr>
            <a:endParaRPr lang="en-US" sz="900" dirty="0" smtClean="0">
              <a:solidFill>
                <a:srgbClr val="002060"/>
              </a:solidFill>
            </a:endParaRP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Technical</a:t>
            </a: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Procedural</a:t>
            </a: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Legal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4D178-2818-4CEA-BE0F-16044D8E7DF1}" type="slidenum">
              <a:rPr lang="en-US" smtClean="0">
                <a:solidFill>
                  <a:srgbClr val="273C56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89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Global Dossier</a:t>
            </a:r>
          </a:p>
          <a:p>
            <a:pPr marL="0" indent="0">
              <a:buNone/>
            </a:pPr>
            <a:endParaRPr lang="en-US" sz="900" dirty="0" smtClean="0">
              <a:solidFill>
                <a:srgbClr val="002060"/>
              </a:solidFill>
            </a:endParaRP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Concept</a:t>
            </a:r>
            <a:endParaRPr lang="en-US" sz="3600" dirty="0">
              <a:solidFill>
                <a:srgbClr val="002060"/>
              </a:solidFill>
            </a:endParaRPr>
          </a:p>
          <a:p>
            <a:pPr marL="800100"/>
            <a:r>
              <a:rPr lang="en-US" sz="3600" dirty="0">
                <a:solidFill>
                  <a:srgbClr val="002060"/>
                </a:solidFill>
              </a:rPr>
              <a:t>Initiative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4D178-2818-4CEA-BE0F-16044D8E7DF1}" type="slidenum">
              <a:rPr lang="en-US" smtClean="0">
                <a:solidFill>
                  <a:srgbClr val="273C56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62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Dossier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Focus on outcomes:  Services to benefit all stakeholders</a:t>
            </a:r>
            <a:endParaRPr lang="en-US" sz="3600" dirty="0">
              <a:solidFill>
                <a:srgbClr val="002060"/>
              </a:solidFill>
            </a:endParaRP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Close out or re-mission projects not leading to those outcomes</a:t>
            </a: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User-centric principles applied to services development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4D178-2818-4CEA-BE0F-16044D8E7DF1}" type="slidenum">
              <a:rPr lang="en-US" smtClean="0">
                <a:solidFill>
                  <a:srgbClr val="273C56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148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35728"/>
            <a:ext cx="9144000" cy="4114800"/>
          </a:xfrm>
        </p:spPr>
        <p:txBody>
          <a:bodyPr/>
          <a:lstStyle/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Cooperative Patent Classification (CPC)</a:t>
            </a: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PCT Reform</a:t>
            </a:r>
          </a:p>
          <a:p>
            <a:pPr marL="800100"/>
            <a:r>
              <a:rPr lang="en-US" sz="3600" dirty="0" smtClean="0">
                <a:solidFill>
                  <a:srgbClr val="002060"/>
                </a:solidFill>
              </a:rPr>
              <a:t>Patent Prosecution Highway (PPH)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4D178-2818-4CEA-BE0F-16044D8E7DF1}" type="slidenum">
              <a:rPr lang="en-US" smtClean="0">
                <a:solidFill>
                  <a:srgbClr val="273C56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9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660916-F178-4D98-9585-80514763770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PPH:  State of Play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Brief recap of PPH from an historical standpoint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Favorable statistics still holding; costs halved for users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USPTO participates with 27 offices and 41 separate agreements, with others in the pipeline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In 2013, EPO promotes IP5-based PPH</a:t>
            </a:r>
          </a:p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 agreed to, but with stipulations</a:t>
            </a:r>
          </a:p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Indicates EPO’s willingness to move beyond Trilateral arrangements, but not beyond IP5 offices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Near concurrent introduction of a normalized, “global” PPH system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07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Coming Very Soon:  Global PPH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6437" y="1629942"/>
            <a:ext cx="804672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At long last, agreement by a number of offices to harmonize the PPH system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Introduction of USPTO’s “Global PPH Principles” document in June of 2013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“Agreement”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regime</a:t>
            </a:r>
          </a:p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Compliance v. formal MOU language</a:t>
            </a:r>
          </a:p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Declaration/intent format</a:t>
            </a:r>
          </a:p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Offices can sign on at any time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BE87CB-D042-448C-8180-EACDDC24DB2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PPH: Key Elements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6437" y="1629942"/>
            <a:ext cx="804672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Global PPH Principles</a:t>
            </a:r>
          </a:p>
          <a:p>
            <a:pPr marL="744538" eaLnBrk="1" hangingPunct="1"/>
            <a:r>
              <a:rPr lang="en-US" dirty="0" smtClean="0"/>
              <a:t>Includes the “Mottainai” concept</a:t>
            </a:r>
          </a:p>
          <a:p>
            <a:pPr marL="744538" eaLnBrk="1" hangingPunct="1"/>
            <a:r>
              <a:rPr lang="en-US" dirty="0" smtClean="0"/>
              <a:t>Plus “PPH 2.0” requirement streamlining</a:t>
            </a:r>
          </a:p>
          <a:p>
            <a:pPr marL="1076325" lvl="3" indent="-342900" eaLnBrk="1" hangingPunct="1"/>
            <a:r>
              <a:rPr lang="en-US" sz="2400" dirty="0" smtClean="0"/>
              <a:t>Reduced entry needs</a:t>
            </a:r>
          </a:p>
          <a:p>
            <a:pPr marL="1076325" lvl="3" indent="-342900" eaLnBrk="1" hangingPunct="1"/>
            <a:r>
              <a:rPr lang="en-US" sz="2400" dirty="0" smtClean="0"/>
              <a:t>Use of IT systems where possible</a:t>
            </a:r>
          </a:p>
          <a:p>
            <a:pPr marL="744538" eaLnBrk="1" hangingPunct="1"/>
            <a:r>
              <a:rPr lang="en-US" dirty="0" smtClean="0"/>
              <a:t>No distinction between work available in any filing route, Paris or PCT</a:t>
            </a:r>
          </a:p>
          <a:p>
            <a:pPr marL="744538" eaLnBrk="1" hangingPunct="1"/>
            <a:r>
              <a:rPr lang="en-US" dirty="0" smtClean="0"/>
              <a:t>Positive results from any earlier office available as a basis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BE87CB-D042-448C-8180-EACDDC24DB2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Offices: Global PPH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7900"/>
            <a:ext cx="7772400" cy="41148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United States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Japan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Korea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United Kingdom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Australia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Canada</a:t>
            </a:r>
          </a:p>
          <a:p>
            <a:r>
              <a:rPr lang="en-US" sz="1600" b="1" dirty="0" smtClean="0"/>
              <a:t>Russia				</a:t>
            </a:r>
          </a:p>
          <a:p>
            <a:r>
              <a:rPr lang="en-US" sz="1600" b="1" dirty="0" smtClean="0"/>
              <a:t>Spain</a:t>
            </a:r>
          </a:p>
          <a:p>
            <a:r>
              <a:rPr lang="en-US" sz="1600" b="1" dirty="0" smtClean="0"/>
              <a:t>Portugal</a:t>
            </a:r>
          </a:p>
          <a:p>
            <a:r>
              <a:rPr lang="en-US" sz="1600" b="1" dirty="0" smtClean="0"/>
              <a:t>Norway</a:t>
            </a:r>
          </a:p>
          <a:p>
            <a:r>
              <a:rPr lang="en-US" sz="1600" b="1" dirty="0" smtClean="0"/>
              <a:t>Finland</a:t>
            </a:r>
          </a:p>
          <a:p>
            <a:r>
              <a:rPr lang="en-US" sz="1600" b="1" dirty="0" smtClean="0"/>
              <a:t>Denmark</a:t>
            </a:r>
          </a:p>
          <a:p>
            <a:r>
              <a:rPr lang="en-US" sz="1600" b="1" dirty="0" smtClean="0"/>
              <a:t>Nordic Patent Institute</a:t>
            </a:r>
          </a:p>
          <a:p>
            <a:r>
              <a:rPr lang="en-US" sz="1600" b="1" dirty="0" smtClean="0"/>
              <a:t>Sweden</a:t>
            </a:r>
          </a:p>
          <a:p>
            <a:r>
              <a:rPr lang="en-US" sz="1600" b="1" dirty="0" smtClean="0"/>
              <a:t>Israel</a:t>
            </a:r>
          </a:p>
          <a:p>
            <a:r>
              <a:rPr lang="en-US" sz="1600" b="1" dirty="0" smtClean="0"/>
              <a:t>Others in discussions today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3289005" y="2289544"/>
            <a:ext cx="1134139" cy="2360428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856074" y="3359888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4182140" y="2757377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2899144" y="2452577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90976" y="2452577"/>
            <a:ext cx="1885507" cy="204145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395330" y="2069805"/>
            <a:ext cx="45719" cy="6096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73C56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9203" y="2594345"/>
            <a:ext cx="2162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~ 90 % of PPH entries to date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180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73C56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273C56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pproved_x0020_for_x0020_Posting xmlns="8dfe1b1e-f532-49d5-8345-6048f3a4aeea">true</Approved_x0020_for_x0020_Posting>
    <Meeting_x0020_Date xmlns="8dfe1b1e-f532-49d5-8345-6048f3a4aeea">2013-08-15T04:00:00+00:00</Meeting_x0020_Date>
    <Presenter xmlns="8dfe1b1e-f532-49d5-8345-6048f3a4aeea">
      <UserInfo>
        <DisplayName>USPTO\mguetlich</DisplayName>
        <AccountId>9926</AccountId>
        <AccountType/>
      </UserInfo>
    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6F3099B46064AB2D6B5CC2AF43E76" ma:contentTypeVersion="7" ma:contentTypeDescription="Create a new document." ma:contentTypeScope="" ma:versionID="43fbf9d4e984f267ad930d0133b134ac">
  <xsd:schema xmlns:xsd="http://www.w3.org/2001/XMLSchema" xmlns:p="http://schemas.microsoft.com/office/2006/metadata/properties" xmlns:ns2="8dfe1b1e-f532-49d5-8345-6048f3a4aeea" targetNamespace="http://schemas.microsoft.com/office/2006/metadata/properties" ma:root="true" ma:fieldsID="7d8c473b85712da7c548a146b837e773" ns2:_="">
    <xsd:import namespace="8dfe1b1e-f532-49d5-8345-6048f3a4aeea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Approved_x0020_for_x0020_Posting" minOccurs="0"/>
                <xsd:element ref="ns2:Present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dfe1b1e-f532-49d5-8345-6048f3a4aeea" elementFormDefault="qualified">
    <xsd:import namespace="http://schemas.microsoft.com/office/2006/documentManagement/type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Approved_x0020_for_x0020_Posting" ma:index="9" nillable="true" ma:displayName="Approved for Posting" ma:default="0" ma:internalName="Approved_x0020_for_x0020_Posting">
      <xsd:simpleType>
        <xsd:restriction base="dms:Boolean"/>
      </xsd:simpleType>
    </xsd:element>
    <xsd:element name="Presenter" ma:index="12" nillable="true" ma:displayName="Presenter" ma:list="UserInfo" ma:internalName="Present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E94F4FC-EF29-42C1-A50C-CA40F6507E0D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8dfe1b1e-f532-49d5-8345-6048f3a4aeea"/>
  </ds:schemaRefs>
</ds:datastoreItem>
</file>

<file path=customXml/itemProps2.xml><?xml version="1.0" encoding="utf-8"?>
<ds:datastoreItem xmlns:ds="http://schemas.openxmlformats.org/officeDocument/2006/customXml" ds:itemID="{F1AA1F90-3CF2-42BB-BE89-9B8BB675E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05DA27-0AA0-47AA-8B38-B8E4A0CC0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fe1b1e-f532-49d5-8345-6048f3a4aee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Letter Paper (8.5x11 in)</PresentationFormat>
  <Paragraphs>109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1_USPTO_campus</vt:lpstr>
      <vt:lpstr> Harmonization!  Biotech/Chemical/Pharmaceutical Customer Partnership Meeting  December 9, 2013</vt:lpstr>
      <vt:lpstr>Harmonization</vt:lpstr>
      <vt:lpstr>Technical Harmonization</vt:lpstr>
      <vt:lpstr>Global Dossier Initiative</vt:lpstr>
      <vt:lpstr>Procedural Harmonization</vt:lpstr>
      <vt:lpstr>PPH:  State of Play</vt:lpstr>
      <vt:lpstr>Coming Very Soon:  Global PPH</vt:lpstr>
      <vt:lpstr>Global PPH: Key Elements</vt:lpstr>
      <vt:lpstr>Leadership Offices: Global PPH </vt:lpstr>
      <vt:lpstr>Legal Harmonization</vt:lpstr>
      <vt:lpstr>Legal Harmonization: Examples</vt:lpstr>
      <vt:lpstr>Legal Harmonization: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08 - International - Harmonization</dc:title>
  <dc:subject>PPAC International Update</dc:subject>
  <dc:creator/>
  <cp:lastModifiedBy/>
  <cp:revision>1</cp:revision>
  <dcterms:created xsi:type="dcterms:W3CDTF">2013-08-02T01:31:12Z</dcterms:created>
  <dcterms:modified xsi:type="dcterms:W3CDTF">2013-12-05T19:33:42Z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0x010100FA26F3099B46064AB2D6B5CC2AF43E76</vt:lpwstr>
  </property>
</Properties>
</file>